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8" name="Shape 22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0" cy="3398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49" y="214814"/>
            <a:ext cx="232876" cy="2565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3" cy="3600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59" cy="25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19" cy="345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3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3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1" y="5449787"/>
            <a:ext cx="284369" cy="307339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13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14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78" y="5162339"/>
            <a:ext cx="258623" cy="269239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13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14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78" y="5162339"/>
            <a:ext cx="258623" cy="269239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3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28444"/>
            <a:ext cx="217637" cy="24130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4"/>
            <a:ext cx="9142015" cy="5141637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9"/>
            <a:ext cx="9142016" cy="5136793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1" y="4477679"/>
            <a:ext cx="9144186" cy="9515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9" y="4704062"/>
            <a:ext cx="4996253" cy="898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7"/>
            <a:ext cx="6539483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7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80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5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4" y="285750"/>
            <a:ext cx="9142014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2" y="2992515"/>
            <a:ext cx="8635864" cy="2079231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2" cy="999112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4" y="285749"/>
            <a:ext cx="9142014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7"/>
            <a:ext cx="1170156" cy="477527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9" y="4704063"/>
            <a:ext cx="4996252" cy="898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7"/>
            <a:ext cx="6539482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6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7"/>
            <a:ext cx="8640763" cy="3698283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7"/>
            <a:ext cx="6548594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9" name="Slide Number"/>
          <p:cNvSpPr txBox="1"/>
          <p:nvPr>
            <p:ph type="sldNum" sz="quarter" idx="2"/>
          </p:nvPr>
        </p:nvSpPr>
        <p:spPr>
          <a:xfrm>
            <a:off x="568997" y="5030232"/>
            <a:ext cx="200344" cy="19558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20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699" cy="2719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2" y="5052587"/>
            <a:ext cx="670380" cy="273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 lIns="45718" tIns="45718" rIns="45718" bIns="45718"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6" y="183572"/>
            <a:ext cx="232873" cy="256537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0" cy="218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7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7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4" y="183571"/>
            <a:ext cx="232875" cy="2565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70" marR="0" indent="-32657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Arrowhead Framework development coordination:…"/>
          <p:cNvSpPr txBox="1"/>
          <p:nvPr>
            <p:ph type="ctrTitle"/>
          </p:nvPr>
        </p:nvSpPr>
        <p:spPr>
          <a:xfrm>
            <a:off x="799888" y="1280403"/>
            <a:ext cx="7517811" cy="3398025"/>
          </a:xfrm>
          <a:prstGeom prst="rect">
            <a:avLst/>
          </a:prstGeom>
        </p:spPr>
        <p:txBody>
          <a:bodyPr/>
          <a:lstStyle/>
          <a:p>
            <a:pPr/>
            <a:r>
              <a:t>Arrowhead Framework development coordination: </a:t>
            </a:r>
          </a:p>
          <a:p>
            <a:pPr/>
            <a:r>
              <a:t>191001</a:t>
            </a:r>
          </a:p>
          <a:p>
            <a:pPr/>
          </a:p>
        </p:txBody>
      </p:sp>
      <p:sp>
        <p:nvSpPr>
          <p:cNvPr id="231" name="Slide Number"/>
          <p:cNvSpPr txBox="1"/>
          <p:nvPr>
            <p:ph type="sldNum" sz="quarter" idx="4294967295"/>
          </p:nvPr>
        </p:nvSpPr>
        <p:spPr>
          <a:xfrm>
            <a:off x="8747317" y="214814"/>
            <a:ext cx="168508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32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lide Number"/>
          <p:cNvSpPr txBox="1"/>
          <p:nvPr>
            <p:ph type="sldNum" sz="quarter" idx="4294967295"/>
          </p:nvPr>
        </p:nvSpPr>
        <p:spPr>
          <a:xfrm>
            <a:off x="8773342" y="183571"/>
            <a:ext cx="168507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5" name="Agenda"/>
          <p:cNvSpPr txBox="1"/>
          <p:nvPr>
            <p:ph type="title"/>
          </p:nvPr>
        </p:nvSpPr>
        <p:spPr>
          <a:xfrm>
            <a:off x="158808" y="12028"/>
            <a:ext cx="7444937" cy="599625"/>
          </a:xfrm>
          <a:prstGeom prst="rect">
            <a:avLst/>
          </a:prstGeom>
        </p:spPr>
        <p:txBody>
          <a:bodyPr/>
          <a:lstStyle>
            <a:lvl1pPr defTabSz="416052">
              <a:defRPr sz="3276"/>
            </a:lvl1pPr>
          </a:lstStyle>
          <a:p>
            <a:pPr/>
            <a:r>
              <a:t>Agenda</a:t>
            </a:r>
          </a:p>
        </p:txBody>
      </p:sp>
      <p:sp>
        <p:nvSpPr>
          <p:cNvPr id="236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106125" y="571452"/>
            <a:ext cx="7978177" cy="5211482"/>
          </a:xfrm>
          <a:prstGeom prst="rect">
            <a:avLst/>
          </a:prstGeom>
        </p:spPr>
        <p:txBody>
          <a:bodyPr numCol="2" spcCol="398908"/>
          <a:lstStyle/>
          <a:p>
            <a:pPr marL="77258" indent="-77258" defTabSz="196596">
              <a:spcBef>
                <a:spcPts val="0"/>
              </a:spcBef>
              <a:buSzPct val="100000"/>
              <a:buAutoNum type="arabicParenR" startAt="1"/>
              <a:defRPr sz="1032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Productive - Arrowhead Tools WS 11-15/11</a:t>
            </a:r>
          </a:p>
          <a:p>
            <a:pPr marL="77258" indent="-77258" defTabSz="196596">
              <a:spcBef>
                <a:spcPts val="0"/>
              </a:spcBef>
              <a:buSzPct val="100000"/>
              <a:buAutoNum type="arabicParenR" startAt="1"/>
              <a:defRPr sz="1032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Eclipse - process, Susan/Jerker</a:t>
            </a:r>
          </a:p>
          <a:p>
            <a:pPr marL="77258" indent="-77258" defTabSz="196596">
              <a:spcBef>
                <a:spcPts val="0"/>
              </a:spcBef>
              <a:buSzPct val="100000"/>
              <a:buAutoNum type="arabicParenR" startAt="1"/>
              <a:defRPr sz="1032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Migration 4.1.2 -&gt;4.1.3, Szvetlin</a:t>
            </a:r>
          </a:p>
          <a:p>
            <a:pPr marL="77258" indent="-77258" defTabSz="196596">
              <a:spcBef>
                <a:spcPts val="0"/>
              </a:spcBef>
              <a:buSzPct val="100000"/>
              <a:buAutoNum type="arabicParenR" startAt="1"/>
              <a:defRPr sz="1032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Modbus TCP</a:t>
            </a:r>
          </a:p>
          <a:p>
            <a:pPr marL="77258" indent="-77258" defTabSz="196596">
              <a:spcBef>
                <a:spcPts val="0"/>
              </a:spcBef>
              <a:buSzPct val="100000"/>
              <a:buAutoNum type="arabicParenR" startAt="1"/>
              <a:defRPr sz="1032">
                <a:latin typeface="+mj-lt"/>
                <a:ea typeface="+mj-ea"/>
                <a:cs typeface="+mj-cs"/>
                <a:sym typeface="Avenir Roman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Updates on released Core services</a:t>
            </a:r>
            <a:br/>
            <a:r>
              <a:t>ServiceRegistry, v4.1.3 Szvetlin</a:t>
            </a:r>
            <a:br/>
            <a:r>
              <a:t>Orchestration, v4.1.3 Szvetlin</a:t>
            </a:r>
            <a:br/>
            <a:r>
              <a:t>Authorisation, v4.1.3 Szvetlin</a:t>
            </a:r>
            <a:br/>
            <a:r>
              <a:t>Gatekeeper, v4.1.3 Szvetlin</a:t>
            </a:r>
            <a:br/>
            <a:r>
              <a:t>Gateway, v4.1.3 Szvetlin</a:t>
            </a:r>
            <a:br/>
            <a:r>
              <a:t>Management tool, 4.1.3 Szvetlin</a:t>
            </a:r>
            <a:br/>
            <a:r>
              <a:t>EventHandler, v4.1.3 Luis/Rafael</a:t>
            </a:r>
            <a:br/>
            <a:r>
              <a:t>QoS, v4.1.3 Luis/Rafael</a:t>
            </a:r>
            <a:br/>
            <a:r>
              <a:t>DNS-SD re-write, Jerker</a:t>
            </a:r>
          </a:p>
          <a:p>
            <a:pPr marL="77258" indent="-77258" defTabSz="196596">
              <a:spcBef>
                <a:spcPts val="0"/>
              </a:spcBef>
              <a:buSzPct val="100000"/>
              <a:buAutoNum type="arabicParenR" startAt="1"/>
              <a:defRPr sz="1032">
                <a:latin typeface="+mj-lt"/>
                <a:ea typeface="+mj-ea"/>
                <a:cs typeface="+mj-cs"/>
                <a:sym typeface="Avenir Roman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Updates on release candidates </a:t>
            </a:r>
            <a:br/>
            <a:r>
              <a:t>DataManager, Jens/Jonny</a:t>
            </a:r>
            <a:br/>
            <a:r>
              <a:t>Translation, Jens/Jonny</a:t>
            </a:r>
            <a:br/>
            <a:r>
              <a:t>FiWare interoperability, Jens/Jonny</a:t>
            </a:r>
            <a:br/>
            <a:r>
              <a:t>CredentialAuthority, Szvetlin/Gabor</a:t>
            </a:r>
            <a:br/>
            <a:r>
              <a:t>WorkflowManager/WorkflowExecutor, Jaime, </a:t>
            </a:r>
            <a:br/>
            <a:r>
              <a:t>ESB+CPN, Felix</a:t>
            </a:r>
            <a:br/>
            <a:r>
              <a:t>Choreography, Szvetlin</a:t>
            </a:r>
            <a:br/>
            <a:r>
              <a:t>System &amp; DeviceRegistries, On-boarding procedure, Ani/Silia</a:t>
            </a:r>
            <a:br/>
            <a:r>
              <a:t>PLC 61499 integration, Jose</a:t>
            </a:r>
            <a:br/>
            <a:r>
              <a:t>Client library skeleton, video, Michele/Thomas/Csaba</a:t>
            </a:r>
            <a:br/>
            <a:r>
              <a:t>OPC-AU, Niklas</a:t>
            </a:r>
            <a:br>
              <a:rPr sz="774"/>
            </a:br>
            <a:r>
              <a:t>Interoperability BaSys</a:t>
            </a:r>
            <a:br>
              <a:rPr sz="774"/>
            </a:br>
            <a:r>
              <a:t>TestTool (Nov), Hans</a:t>
            </a:r>
            <a:br>
              <a:rPr sz="774"/>
            </a:br>
            <a:r>
              <a:t>Sandboxing tool (Nov), Hans</a:t>
            </a:r>
            <a:br/>
            <a:r>
              <a:t>Pyton skeletons, Jacob</a:t>
            </a:r>
          </a:p>
          <a:p>
            <a:pPr marL="77258" indent="-77258" defTabSz="196596">
              <a:spcBef>
                <a:spcPts val="0"/>
              </a:spcBef>
              <a:buSzPct val="100000"/>
              <a:buAutoNum type="arabicParenR" startAt="1"/>
              <a:defRPr sz="1032">
                <a:latin typeface="+mj-lt"/>
                <a:ea typeface="+mj-ea"/>
                <a:cs typeface="+mj-cs"/>
                <a:sym typeface="Avenir Roman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Updates to installation</a:t>
            </a:r>
            <a:r>
              <a:t> </a:t>
            </a:r>
            <a:br/>
            <a:r>
              <a:t>Ubuntu installation, v4.1.3, Svetlin/Javad</a:t>
            </a:r>
            <a:br/>
            <a:r>
              <a:t>Windows install, Niklas</a:t>
            </a:r>
            <a:br/>
            <a:r>
              <a:t>MacOS intall, Niklas</a:t>
            </a:r>
            <a:br/>
            <a:r>
              <a:t>Docker + Jenkins, Haris</a:t>
            </a:r>
          </a:p>
          <a:p>
            <a:pPr marL="77258" indent="-77258" defTabSz="196596">
              <a:spcBef>
                <a:spcPts val="0"/>
              </a:spcBef>
              <a:buSzPct val="100000"/>
              <a:buAutoNum type="arabicParenR" startAt="1"/>
              <a:defRPr sz="1032">
                <a:latin typeface="+mj-lt"/>
                <a:ea typeface="+mj-ea"/>
                <a:cs typeface="+mj-cs"/>
                <a:sym typeface="Avenir Roman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Updates to prototypes</a:t>
            </a:r>
            <a:br/>
            <a:r>
              <a:t>PlantDescription, Niklas </a:t>
            </a:r>
            <a:br/>
            <a:r>
              <a:t>Configuration, Javad</a:t>
            </a:r>
            <a:br/>
            <a:r>
              <a:t>Integration to legacy systems, Mario</a:t>
            </a:r>
            <a:br/>
            <a:r>
              <a:t>Consumer code generation, Cristina</a:t>
            </a:r>
            <a:br/>
            <a:r>
              <a:t>ExchangeNetwork, Ulf/Emanuel</a:t>
            </a:r>
            <a:br/>
            <a:r>
              <a:t>Safety Manager, Mirren/Daniela</a:t>
            </a:r>
            <a:br/>
            <a:r>
              <a:t>Autonomic orchestration/configuration, An</a:t>
            </a:r>
            <a:br/>
            <a:r>
              <a:t>Security mitigation tool - Silia</a:t>
            </a:r>
            <a:br/>
            <a:r>
              <a:t>Security compliance test - Ani</a:t>
            </a:r>
            <a:br/>
            <a:r>
              <a:t>Translation - Semantics - Jacob</a:t>
            </a:r>
            <a:br/>
            <a:r>
              <a:t>Modbus TCP </a:t>
            </a:r>
          </a:p>
          <a:p>
            <a:pPr marL="77258" indent="-77258" defTabSz="196596">
              <a:spcBef>
                <a:spcPts val="0"/>
              </a:spcBef>
              <a:buSzPct val="100000"/>
              <a:buAutoNum type="arabicParenR" startAt="1"/>
              <a:defRPr sz="1032">
                <a:latin typeface="+mj-lt"/>
                <a:ea typeface="+mj-ea"/>
                <a:cs typeface="+mj-cs"/>
                <a:sym typeface="Avenir Roman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Updates on engineering tools</a:t>
            </a:r>
            <a:br>
              <a:rPr>
                <a:latin typeface="Avenir Heavy"/>
                <a:ea typeface="Avenir Heavy"/>
                <a:cs typeface="Avenir Heavy"/>
                <a:sym typeface="Avenir Heavy"/>
              </a:rPr>
            </a:br>
            <a:r>
              <a:t>WP4 Arrowhead Tools, Federico</a:t>
            </a:r>
            <a:br/>
            <a:r>
              <a:t>WP5 Arrowhead Tools, Hans</a:t>
            </a:r>
            <a:br/>
            <a:r>
              <a:t>WP1-2 Arrowhead Tools, Paolo/Jan</a:t>
            </a:r>
            <a:br/>
            <a:r>
              <a:t>RDF ontology to PlantDescription, Jerker</a:t>
            </a:r>
          </a:p>
          <a:p>
            <a:pPr marL="77258" indent="-77258" defTabSz="196596">
              <a:spcBef>
                <a:spcPts val="0"/>
              </a:spcBef>
              <a:buSzPct val="100000"/>
              <a:buAutoNum type="arabicParenR" startAt="1"/>
              <a:defRPr sz="1032">
                <a:latin typeface="+mj-lt"/>
                <a:ea typeface="+mj-ea"/>
                <a:cs typeface="+mj-cs"/>
                <a:sym typeface="Avenir Roman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Updates on training</a:t>
            </a:r>
            <a:br>
              <a:rPr>
                <a:latin typeface="Avenir Heavy"/>
                <a:ea typeface="Avenir Heavy"/>
                <a:cs typeface="Avenir Heavy"/>
                <a:sym typeface="Avenir Heavy"/>
              </a:rPr>
            </a:br>
            <a:r>
              <a:t>WP6 Arrowhead Tools, Emmanuel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lide Number"/>
          <p:cNvSpPr txBox="1"/>
          <p:nvPr>
            <p:ph type="sldNum" sz="quarter" idx="4294967295"/>
          </p:nvPr>
        </p:nvSpPr>
        <p:spPr>
          <a:xfrm>
            <a:off x="8773342" y="183571"/>
            <a:ext cx="168507" cy="2565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9" name="Agenda"/>
          <p:cNvSpPr txBox="1"/>
          <p:nvPr>
            <p:ph type="title"/>
          </p:nvPr>
        </p:nvSpPr>
        <p:spPr>
          <a:xfrm>
            <a:off x="799888" y="155012"/>
            <a:ext cx="7444938" cy="687245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40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710988" y="863291"/>
            <a:ext cx="7444938" cy="4542188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247048" indent="-247048" defTabSz="352043">
              <a:spcBef>
                <a:spcPts val="0"/>
              </a:spcBef>
              <a:buSzPct val="100000"/>
              <a:buAutoNum type="arabicPeriod" startAt="10"/>
              <a:defRPr sz="1848">
                <a:latin typeface="+mj-lt"/>
                <a:ea typeface="+mj-ea"/>
                <a:cs typeface="+mj-cs"/>
                <a:sym typeface="Avenir Roman"/>
              </a:defRPr>
            </a:pPr>
            <a:r>
              <a:t> Applications</a:t>
            </a:r>
            <a:br/>
            <a:r>
              <a:t>Semi conductor equipment integration, Francios/Mark</a:t>
            </a:r>
            <a:br/>
            <a:r>
              <a:t>Smart parking application, Haris</a:t>
            </a:r>
            <a:br/>
            <a:r>
              <a:t>Vertical farming, Haris</a:t>
            </a:r>
            <a:br/>
            <a:r>
              <a:t>Zinq based accelerator of local nodes, Jiri</a:t>
            </a:r>
            <a:br/>
            <a:r>
              <a:t>Tutorial in Github, Michele</a:t>
            </a:r>
            <a:br/>
            <a:r>
              <a:t>Music on the new web, Erkki</a:t>
            </a:r>
            <a:br/>
            <a:r>
              <a:t>ROS, Jan</a:t>
            </a:r>
            <a:br/>
            <a:r>
              <a:t>BnearIT, Hans</a:t>
            </a:r>
            <a:br/>
          </a:p>
          <a:p>
            <a:pPr marL="247048" indent="-247048" defTabSz="352043">
              <a:spcBef>
                <a:spcPts val="0"/>
              </a:spcBef>
              <a:buSzPct val="100000"/>
              <a:buAutoNum type="arabicPeriod" startAt="10"/>
              <a:defRPr sz="1848">
                <a:latin typeface="+mj-lt"/>
                <a:ea typeface="+mj-ea"/>
                <a:cs typeface="+mj-cs"/>
                <a:sym typeface="Avenir Roman"/>
              </a:defRPr>
            </a:pPr>
            <a:r>
              <a:t>MoM</a:t>
            </a:r>
          </a:p>
          <a:p>
            <a:pPr marL="206581" indent="-206581" defTabSz="352043">
              <a:spcBef>
                <a:spcPts val="300"/>
              </a:spcBef>
              <a:defRPr sz="1540"/>
            </a:pPr>
            <a:r>
              <a:t>In Arrowhead Framework wiki, git repository</a:t>
            </a:r>
          </a:p>
          <a:p>
            <a:pPr marL="206581" indent="-206581" defTabSz="352043">
              <a:spcBef>
                <a:spcPts val="300"/>
              </a:spcBef>
              <a:defRPr sz="1540"/>
            </a:pPr>
            <a:r>
              <a:t>10_Meetings/Core_system_development/191001/AF_development_coordination.xlsx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